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0AD778-C1EF-489F-BFD3-DD9C54FE0F67}">
          <p14:sldIdLst>
            <p14:sldId id="256"/>
            <p14:sldId id="257"/>
          </p14:sldIdLst>
        </p14:section>
        <p14:section name="Раздел без заголовка" id="{AD07E99F-8683-4C79-8C9B-E436A16A6847}">
          <p14:sldIdLst>
            <p14:sldId id="258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IN ENGLISH LEXICOLOGY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6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Ways of word-formation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979524"/>
              </p:ext>
            </p:extLst>
          </p:nvPr>
        </p:nvGraphicFramePr>
        <p:xfrm>
          <a:off x="685800" y="2141538"/>
          <a:ext cx="10131425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82"/>
                <a:gridCol w="1745788"/>
                <a:gridCol w="2233930"/>
                <a:gridCol w="1818640"/>
                <a:gridCol w="2026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Shortening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Blending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Onomatopoeia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Reduplication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</a:t>
                      </a:r>
                      <a:r>
                        <a:rPr lang="en-US" sz="1400" baseline="0" dirty="0" smtClean="0"/>
                        <a:t> of word-formation in which the word is combined by two or more stems.</a:t>
                      </a:r>
                    </a:p>
                    <a:p>
                      <a:r>
                        <a:rPr lang="en-US" sz="1400" b="1" baseline="0" dirty="0" smtClean="0"/>
                        <a:t>Closed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baseline="0" dirty="0" err="1" smtClean="0"/>
                        <a:t>mirk+wood</a:t>
                      </a:r>
                      <a:r>
                        <a:rPr lang="en-US" sz="1400" baseline="0" dirty="0" smtClean="0"/>
                        <a:t>=</a:t>
                      </a:r>
                      <a:r>
                        <a:rPr lang="en-US" sz="1400" baseline="0" dirty="0" err="1" smtClean="0"/>
                        <a:t>mirkwood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note+book</a:t>
                      </a:r>
                      <a:r>
                        <a:rPr lang="en-US" sz="1400" baseline="0" dirty="0" smtClean="0"/>
                        <a:t>=notebook</a:t>
                      </a:r>
                    </a:p>
                    <a:p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Hyphenated:</a:t>
                      </a:r>
                      <a:r>
                        <a:rPr lang="en-US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six-year-old, mother-in-law</a:t>
                      </a:r>
                    </a:p>
                    <a:p>
                      <a:r>
                        <a:rPr lang="en-US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Open: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 office, prosecutor general, middle class</a:t>
                      </a:r>
                      <a:endParaRPr lang="en-US" sz="1400" b="1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syllable or part of the original word is omitted.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omnibus – bus, are not – aren’t</a:t>
                      </a:r>
                    </a:p>
                    <a:p>
                      <a:r>
                        <a:rPr lang="en-US" sz="1400" dirty="0" smtClean="0"/>
                        <a:t>vegetarian - veg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combination of two words that</a:t>
                      </a:r>
                      <a:r>
                        <a:rPr lang="en-US" sz="1400" baseline="0" dirty="0" smtClean="0"/>
                        <a:t> includes the letters or sounds they have in common as a linking element.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oil+billionaire</a:t>
                      </a:r>
                      <a:r>
                        <a:rPr lang="en-US" sz="1400" baseline="0" dirty="0" smtClean="0"/>
                        <a:t>=</a:t>
                      </a:r>
                      <a:r>
                        <a:rPr lang="en-US" sz="1400" baseline="0" dirty="0" err="1" smtClean="0"/>
                        <a:t>oilonaire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melody+drama</a:t>
                      </a:r>
                      <a:r>
                        <a:rPr lang="en-US" sz="1400" baseline="0" dirty="0" smtClean="0"/>
                        <a:t>=melodrama</a:t>
                      </a:r>
                    </a:p>
                    <a:p>
                      <a:r>
                        <a:rPr lang="en-US" sz="1400" baseline="0" dirty="0" err="1" smtClean="0"/>
                        <a:t>motor+hotel</a:t>
                      </a:r>
                      <a:r>
                        <a:rPr lang="en-US" sz="1400" baseline="0" dirty="0" smtClean="0"/>
                        <a:t>=motel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Forming words by imitating different kinds of sounds that may be produced</a:t>
                      </a:r>
                      <a:r>
                        <a:rPr lang="en-US" sz="1400" baseline="0" dirty="0" smtClean="0"/>
                        <a:t> by things or living beings.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Hush, bark, pee-wee, om-nom, quack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Formation</a:t>
                      </a:r>
                      <a:r>
                        <a:rPr lang="en-US" sz="1400" baseline="0" dirty="0" smtClean="0"/>
                        <a:t> of the new words by doubling the same stem.</a:t>
                      </a:r>
                    </a:p>
                    <a:p>
                      <a:r>
                        <a:rPr lang="en-US" sz="1400" baseline="0" dirty="0" smtClean="0"/>
                        <a:t>There also can be change of vowels and consonants.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Hush-hush, blah-blah, criss-cross, hurdy-gurdy, see-saw.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3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Ways of </a:t>
            </a:r>
            <a:r>
              <a:rPr lang="en-US" dirty="0" smtClean="0"/>
              <a:t>word-formation (cont.)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386412"/>
              </p:ext>
            </p:extLst>
          </p:nvPr>
        </p:nvGraphicFramePr>
        <p:xfrm>
          <a:off x="685800" y="2141538"/>
          <a:ext cx="1013142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285"/>
                <a:gridCol w="2026285"/>
                <a:gridCol w="2026285"/>
                <a:gridCol w="2026285"/>
                <a:gridCol w="2026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Acronymy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Reversion (Back-Formation)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Conversion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Substantivation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Etymological Doublets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method to form</a:t>
                      </a:r>
                      <a:r>
                        <a:rPr lang="en-US" sz="1400" baseline="0" dirty="0" smtClean="0"/>
                        <a:t> a word by the first letters of the significant components in a word-combination.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E.g. North Atlantic Treaty Organization - NATO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derivation of new words by subtracting a real or supposed affix from existing words through misinterpretation of their structure.</a:t>
                      </a:r>
                    </a:p>
                    <a:p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E.g.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orator - 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orate, lecher + 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lech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peddler + 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peddle, escalator + 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escalate, editor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edit, swindle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swindle, sculptor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sculpt, hawker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hawk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process that assigns an already existing word to a new word class (part of speech) or syntactic category.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E.g. </a:t>
                      </a:r>
                      <a:endParaRPr lang="en-US" sz="14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Henry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downed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 pint of beer.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Melissa went to town and did a 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buy</a:t>
                      </a:r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process of</a:t>
                      </a:r>
                      <a:r>
                        <a:rPr lang="en-US" sz="1400" baseline="0" dirty="0" smtClean="0"/>
                        <a:t> transferring the adjective into a category of a noun.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E.g.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private, the private’s uniform, a group of privates; the rich, the poor, the injured, captive, conservative, criminal, female, fugitive, grown-up, intellectual, male, mild, native, neutral, radical, red, relative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 or more words of the same language which were derived by different routes from the same basic word.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E.g. hole-whole,</a:t>
                      </a:r>
                    </a:p>
                    <a:p>
                      <a:r>
                        <a:rPr lang="en-US" sz="1400" dirty="0" err="1" smtClean="0"/>
                        <a:t>cloack</a:t>
                      </a:r>
                      <a:r>
                        <a:rPr lang="en-US" sz="1400" dirty="0" smtClean="0"/>
                        <a:t>-clock,</a:t>
                      </a:r>
                    </a:p>
                    <a:p>
                      <a:r>
                        <a:rPr lang="en-US" sz="1400" dirty="0" smtClean="0"/>
                        <a:t>grammar-glamour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18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polysemy?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3127662" cy="36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POLYSEMY is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740727" y="2142067"/>
            <a:ext cx="7076500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</a:t>
            </a:r>
            <a:r>
              <a:rPr lang="en-US" sz="4400" dirty="0" smtClean="0"/>
              <a:t> co-existence of various meanings of the same word at a certain historical period of the language development.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610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polysemy develop?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10131424" cy="3649134"/>
          </a:xfrm>
        </p:spPr>
        <p:txBody>
          <a:bodyPr/>
          <a:lstStyle/>
          <a:p>
            <a:r>
              <a:rPr lang="en-US" dirty="0" smtClean="0"/>
              <a:t>1. RADIATION is a semantic process in which in a group of meanings one is central and the others proceed put of it. </a:t>
            </a:r>
          </a:p>
          <a:p>
            <a:r>
              <a:rPr lang="en-US" dirty="0" smtClean="0"/>
              <a:t>2. CONCATENATION is a semantic process when the meanings or some of them move away from their first meaning.</a:t>
            </a:r>
            <a:endParaRPr lang="en-US" dirty="0"/>
          </a:p>
          <a:p>
            <a:r>
              <a:rPr lang="en-US" dirty="0" smtClean="0"/>
              <a:t>3. SPLIT OF POLYSEMY is a process when a new meaning looses all its connections with all the other meanings and starts its </a:t>
            </a:r>
            <a:r>
              <a:rPr lang="en-US" smtClean="0"/>
              <a:t>independent existence.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64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HOMONIMY?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HOMONIMY is a phenomenon at which the words of the same or close pronunciation and different spelling have different meanings.</a:t>
            </a:r>
          </a:p>
          <a:p>
            <a:r>
              <a:rPr lang="en-US" sz="2800" dirty="0" smtClean="0"/>
              <a:t>Such words are called homonyms.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</a:t>
            </a:r>
            <a:r>
              <a:rPr lang="en-US" sz="3200" dirty="0" smtClean="0"/>
              <a:t>ccept-except, aisle-isle, gilt-guilt, mail-male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6045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HOMOPHONES?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HOMOPHONES are the words of the same sound, yet they have different spelling.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</a:t>
            </a:r>
            <a:r>
              <a:rPr lang="en-US" sz="3200" dirty="0" smtClean="0"/>
              <a:t>or-four-fore, feet-feat,</a:t>
            </a:r>
          </a:p>
          <a:p>
            <a:pPr marL="0" indent="0">
              <a:buNone/>
            </a:pPr>
            <a:r>
              <a:rPr lang="en-US" sz="3200" dirty="0" smtClean="0"/>
              <a:t>beat-beet, ate-eight,</a:t>
            </a:r>
          </a:p>
          <a:p>
            <a:pPr marL="0" indent="0">
              <a:buNone/>
            </a:pPr>
            <a:r>
              <a:rPr lang="en-US" sz="3200" dirty="0" smtClean="0"/>
              <a:t>sail-sale, right-write,</a:t>
            </a:r>
          </a:p>
          <a:p>
            <a:pPr marL="0" indent="0">
              <a:buNone/>
            </a:pPr>
            <a:r>
              <a:rPr lang="en-US" sz="3200" dirty="0" smtClean="0"/>
              <a:t>ant-aunt, see-sea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17666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HOMOGRAPHS?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HOMOGRAPHS are the words written in the similar manner but with different sound and meaning.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/>
              <a:t>axes - the plural of ax or axe/the plural of </a:t>
            </a:r>
            <a:r>
              <a:rPr lang="en-US" sz="2400" dirty="0" smtClean="0"/>
              <a:t>axis</a:t>
            </a:r>
          </a:p>
          <a:p>
            <a:pPr marL="0" indent="0">
              <a:buNone/>
            </a:pPr>
            <a:r>
              <a:rPr lang="en-US" sz="2400" dirty="0"/>
              <a:t>desert - a hot, arid region/to </a:t>
            </a:r>
            <a:r>
              <a:rPr lang="en-US" sz="2400" dirty="0" smtClean="0"/>
              <a:t>leave or a tasty meal at the end of the course</a:t>
            </a:r>
          </a:p>
          <a:p>
            <a:pPr marL="0" indent="0">
              <a:buNone/>
            </a:pPr>
            <a:r>
              <a:rPr lang="en-US" sz="2400" dirty="0"/>
              <a:t>does - female deer (plural)/present, third person singular form of the verb “do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r>
              <a:rPr lang="en-US" sz="2400" dirty="0"/>
              <a:t>wind - to turn/moving </a:t>
            </a:r>
            <a:r>
              <a:rPr lang="en-US" sz="2400" dirty="0" smtClean="0"/>
              <a:t>air</a:t>
            </a:r>
          </a:p>
          <a:p>
            <a:pPr marL="0" indent="0">
              <a:buNone/>
            </a:pPr>
            <a:r>
              <a:rPr lang="en-US" sz="2400" dirty="0"/>
              <a:t>wound - turned/an injury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4129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synonymy?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SYNONOMY is a relation of several words different in sound and morphemic components but identical within a part of the speech and lexical meaning.</a:t>
            </a:r>
          </a:p>
          <a:p>
            <a:r>
              <a:rPr lang="en-US" sz="2000" dirty="0" smtClean="0"/>
              <a:t>Such words are called synonyms.</a:t>
            </a:r>
          </a:p>
          <a:p>
            <a:r>
              <a:rPr lang="en-US" sz="2000" dirty="0" smtClean="0"/>
              <a:t>They create a synonymic group where the words can be distinguished by connotation, shades of meaning and idiomatic use.</a:t>
            </a:r>
          </a:p>
          <a:p>
            <a:r>
              <a:rPr lang="en-US" sz="2000" dirty="0" smtClean="0"/>
              <a:t>Synonymic dominant is a dominant element of each synonymic group  containing the specific features rendered by all the other members of this group.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Beautiful – </a:t>
            </a:r>
            <a:r>
              <a:rPr lang="en-US" sz="2800" dirty="0" smtClean="0"/>
              <a:t>fine-pretty-nice-cool-gorgeous-handsome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Dark – </a:t>
            </a:r>
            <a:r>
              <a:rPr lang="en-US" sz="2800" dirty="0" smtClean="0"/>
              <a:t>darkness-shadow-gloom-</a:t>
            </a:r>
            <a:r>
              <a:rPr lang="en-US" sz="2800" dirty="0" err="1" smtClean="0"/>
              <a:t>mirk</a:t>
            </a:r>
            <a:r>
              <a:rPr lang="en-US" sz="2800" dirty="0" smtClean="0"/>
              <a:t> (murk)-obscuration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Calculate – </a:t>
            </a:r>
            <a:r>
              <a:rPr lang="en-US" sz="2800" dirty="0" smtClean="0"/>
              <a:t>compute-reckon-estimate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97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SYNONYMS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1714500"/>
            <a:ext cx="10525989" cy="460317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Ideographic (the same notion with different shades of meaning)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scent </a:t>
            </a:r>
            <a:r>
              <a:rPr lang="en-US" dirty="0"/>
              <a:t>– to mount – to climb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appen </a:t>
            </a:r>
            <a:r>
              <a:rPr lang="en-US" dirty="0"/>
              <a:t>– to occur – to befall – to chance</a:t>
            </a:r>
          </a:p>
          <a:p>
            <a:pPr marL="0" indent="0">
              <a:buNone/>
            </a:pPr>
            <a:r>
              <a:rPr lang="en-US" dirty="0"/>
              <a:t>Look – appearance – complexion – </a:t>
            </a:r>
            <a:r>
              <a:rPr lang="en-US" dirty="0" smtClean="0"/>
              <a:t>countenance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Stylistic (words of different stylistic features)</a:t>
            </a:r>
          </a:p>
          <a:p>
            <a:pPr marL="0" indent="0">
              <a:buNone/>
            </a:pPr>
            <a:r>
              <a:rPr lang="en-US" dirty="0" smtClean="0"/>
              <a:t>Child-infant-kid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ie-to kick the bucket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Contextual (words similar in meaning only under some specific conditions)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74410"/>
              </p:ext>
            </p:extLst>
          </p:nvPr>
        </p:nvGraphicFramePr>
        <p:xfrm>
          <a:off x="685802" y="5164787"/>
          <a:ext cx="10180355" cy="1447800"/>
        </p:xfrm>
        <a:graphic>
          <a:graphicData uri="http://schemas.openxmlformats.org/drawingml/2006/table">
            <a:tbl>
              <a:tblPr/>
              <a:tblGrid>
                <a:gridCol w="2036071"/>
                <a:gridCol w="2036071"/>
                <a:gridCol w="2036071"/>
                <a:gridCol w="2036071"/>
                <a:gridCol w="203607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clever</a:t>
                      </a:r>
                      <a:endParaRPr lang="en-US" b="0" i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bright</a:t>
                      </a:r>
                      <a:endParaRPr lang="en-US" b="0" i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brainy</a:t>
                      </a:r>
                      <a:endParaRPr lang="en-US" b="0" i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intelligent</a:t>
                      </a:r>
                      <a:endParaRPr lang="en-US" b="0" i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Dever-clever</a:t>
                      </a:r>
                      <a:endParaRPr lang="en-US" b="0" i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neutral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Only speaking about younger people by older people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Is not used by the higher educated people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Positive connotation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Stylistically remarked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1" y="5165580"/>
            <a:ext cx="1225088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39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SYNONYMS (CONT.)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2142067"/>
            <a:ext cx="10484425" cy="36491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Local (words that do not differ either ideographically of stylistically but are used in different regions or countries speaking the same language)</a:t>
            </a:r>
          </a:p>
          <a:p>
            <a:pPr marL="0" indent="0">
              <a:buNone/>
            </a:pPr>
            <a:r>
              <a:rPr lang="en-US" sz="2400" dirty="0" smtClean="0"/>
              <a:t>Lift </a:t>
            </a:r>
            <a:r>
              <a:rPr lang="en-US" sz="2400" dirty="0"/>
              <a:t>– elevator</a:t>
            </a:r>
          </a:p>
          <a:p>
            <a:pPr marL="0" indent="0">
              <a:buNone/>
            </a:pPr>
            <a:r>
              <a:rPr lang="en-US" sz="2400" dirty="0"/>
              <a:t>Queue – line</a:t>
            </a:r>
          </a:p>
          <a:p>
            <a:pPr marL="0" indent="0">
              <a:buNone/>
            </a:pPr>
            <a:r>
              <a:rPr lang="en-US" sz="2400" dirty="0"/>
              <a:t>Autumn – </a:t>
            </a:r>
            <a:r>
              <a:rPr lang="en-US" sz="2400" dirty="0" smtClean="0"/>
              <a:t>fall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Total (words that coincide in all the shades of meaning and in their stylistic features, may replace each other in different contexts)</a:t>
            </a:r>
          </a:p>
          <a:p>
            <a:pPr marL="0" indent="0">
              <a:buNone/>
            </a:pPr>
            <a:r>
              <a:rPr lang="en-US" sz="2400" dirty="0" smtClean="0"/>
              <a:t>Total-absolute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94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Literature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752" indent="-301752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</a:pPr>
            <a:r>
              <a:rPr lang="uk-UA" dirty="0"/>
              <a:t>Верба Л.Г. Порівняльна лексикологія англійської та </a:t>
            </a:r>
            <a:r>
              <a:rPr lang="uk-UA" dirty="0" err="1"/>
              <a:t>українс</a:t>
            </a:r>
            <a:r>
              <a:rPr lang="ru-RU" dirty="0"/>
              <a:t>ь</a:t>
            </a:r>
            <a:r>
              <a:rPr lang="uk-UA" dirty="0" err="1"/>
              <a:t>кої</a:t>
            </a:r>
            <a:r>
              <a:rPr lang="uk-UA" dirty="0"/>
              <a:t> мови. – Вінниця: Нова книга, 2003</a:t>
            </a:r>
          </a:p>
          <a:p>
            <a:pPr marL="301752" indent="-301752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</a:pPr>
            <a:r>
              <a:rPr lang="pl-PL" dirty="0"/>
              <a:t>K</a:t>
            </a:r>
            <a:r>
              <a:rPr lang="en-US" dirty="0" err="1"/>
              <a:t>orunets</a:t>
            </a:r>
            <a:r>
              <a:rPr lang="en-US" dirty="0"/>
              <a:t> I. </a:t>
            </a:r>
            <a:r>
              <a:rPr lang="ru-RU" dirty="0"/>
              <a:t>С</a:t>
            </a:r>
            <a:r>
              <a:rPr lang="en-US" dirty="0" err="1"/>
              <a:t>ontrastive</a:t>
            </a:r>
            <a:r>
              <a:rPr lang="en-US" dirty="0"/>
              <a:t> Typology of</a:t>
            </a:r>
            <a:r>
              <a:rPr lang="ru-RU" dirty="0"/>
              <a:t> </a:t>
            </a:r>
            <a:r>
              <a:rPr lang="pl-PL" dirty="0"/>
              <a:t>the </a:t>
            </a:r>
            <a:r>
              <a:rPr lang="en-US" dirty="0"/>
              <a:t>English and Ukrainian</a:t>
            </a:r>
            <a:r>
              <a:rPr lang="pl-PL" dirty="0"/>
              <a:t> Languages</a:t>
            </a:r>
            <a:r>
              <a:rPr lang="en-US" dirty="0"/>
              <a:t>. – </a:t>
            </a:r>
            <a:r>
              <a:rPr lang="en-US" dirty="0" err="1"/>
              <a:t>Vinnytsya</a:t>
            </a:r>
            <a:r>
              <a:rPr lang="en-US" dirty="0"/>
              <a:t>: Nova </a:t>
            </a:r>
            <a:r>
              <a:rPr lang="en-US" dirty="0" err="1"/>
              <a:t>Knyha</a:t>
            </a:r>
            <a:r>
              <a:rPr lang="en-US" dirty="0"/>
              <a:t> Publishers, 2003</a:t>
            </a:r>
            <a:r>
              <a:rPr lang="pl-PL" dirty="0"/>
              <a:t>, pp. 118</a:t>
            </a:r>
            <a:r>
              <a:rPr lang="en-US" dirty="0"/>
              <a:t>-178</a:t>
            </a:r>
            <a:endParaRPr lang="ru-RU" dirty="0"/>
          </a:p>
          <a:p>
            <a:pPr marL="301752" indent="-301752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</a:pPr>
            <a:r>
              <a:rPr lang="ru-RU" dirty="0" err="1"/>
              <a:t>Арбекова</a:t>
            </a:r>
            <a:r>
              <a:rPr lang="ru-RU" dirty="0"/>
              <a:t> Т. </a:t>
            </a:r>
            <a:r>
              <a:rPr lang="ru-RU" dirty="0" err="1"/>
              <a:t>Пракический</a:t>
            </a:r>
            <a:r>
              <a:rPr lang="ru-RU" dirty="0"/>
              <a:t> курс лексикологии английского языка. – М.: Просвещение, 1981</a:t>
            </a:r>
          </a:p>
          <a:p>
            <a:pPr marL="301752" indent="-301752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</a:pPr>
            <a:r>
              <a:rPr lang="pl-PL" dirty="0"/>
              <a:t>Mina</a:t>
            </a:r>
            <a:r>
              <a:rPr lang="en-US" dirty="0" err="1"/>
              <a:t>yeva</a:t>
            </a:r>
            <a:r>
              <a:rPr lang="en-US" dirty="0"/>
              <a:t> L.V. English Lexicology and Lexicography. – M.: </a:t>
            </a:r>
            <a:r>
              <a:rPr lang="ru-RU" dirty="0" err="1"/>
              <a:t>Астрель</a:t>
            </a:r>
            <a:r>
              <a:rPr lang="ru-RU" dirty="0"/>
              <a:t>, 2007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61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antonymy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ANTONYMY is a relation between pair of words based upon opposing their lexical meaning.</a:t>
            </a:r>
          </a:p>
          <a:p>
            <a:r>
              <a:rPr lang="en-US" sz="2800" dirty="0" smtClean="0"/>
              <a:t>Such words are called antonyms</a:t>
            </a:r>
          </a:p>
          <a:p>
            <a:r>
              <a:rPr lang="en-US" sz="2800" dirty="0" smtClean="0"/>
              <a:t>They create antonymic pairs.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Beautiful-ugly</a:t>
            </a:r>
          </a:p>
          <a:p>
            <a:r>
              <a:rPr lang="en-US" sz="3200" dirty="0" smtClean="0"/>
              <a:t>Good-bad</a:t>
            </a:r>
          </a:p>
          <a:p>
            <a:r>
              <a:rPr lang="en-US" sz="3200" dirty="0" smtClean="0"/>
              <a:t>Accurate-approximate</a:t>
            </a:r>
          </a:p>
          <a:p>
            <a:r>
              <a:rPr lang="en-US" sz="3200" dirty="0" smtClean="0"/>
              <a:t>Create-destroy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2146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ANTONYMS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10591798" cy="36491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Gradable (represent rather more-or-less relations): hot-cold, fast-slow, increase-decrease</a:t>
            </a:r>
          </a:p>
          <a:p>
            <a:r>
              <a:rPr lang="en-US" sz="3600" dirty="0" smtClean="0"/>
              <a:t>Complementary (if you are one, you cannot be another ): live-dead, legal-illegal, beginning-end</a:t>
            </a:r>
          </a:p>
          <a:p>
            <a:r>
              <a:rPr lang="en-US" sz="3600" dirty="0" smtClean="0"/>
              <a:t>Converse (relationship between two or more things): above-below, before-after, buy-sell, lend-borrow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821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HYPONYMY?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HYPONYMY is a relationship of inclusion of some words in a group of similar words.</a:t>
            </a:r>
          </a:p>
          <a:p>
            <a:r>
              <a:rPr lang="en-US" sz="2400" dirty="0" smtClean="0"/>
              <a:t>HYPERNIM is a major word of this group identifying a general class</a:t>
            </a:r>
          </a:p>
          <a:p>
            <a:r>
              <a:rPr lang="en-US" sz="2400" dirty="0" smtClean="0"/>
              <a:t>HYPERONYM is a word included to the group of words with the identical specific meaning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FLOWER – </a:t>
            </a:r>
            <a:r>
              <a:rPr lang="en-US" sz="2800" dirty="0" smtClean="0"/>
              <a:t>daisy, poppy, tulip, forget-me-not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8812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PHRASEOLOGY?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</a:t>
            </a:r>
            <a:r>
              <a:rPr lang="en-US" sz="3200" dirty="0" smtClean="0"/>
              <a:t>a branch of linguistics that deals with studying the phraseological units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a whole set of the phraseological units in the language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529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phraseological unit?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PHRASEOLOGICAL UNIT is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a word-combination with its own fixed lexical meaning that hardly can be judged by its individual components.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14351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00991"/>
          </a:xfrm>
        </p:spPr>
        <p:txBody>
          <a:bodyPr/>
          <a:lstStyle/>
          <a:p>
            <a:r>
              <a:rPr lang="en-US" dirty="0" smtClean="0"/>
              <a:t>TYPES OF PHRASEOLOGICAL UNITS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1756064"/>
            <a:ext cx="11118271" cy="46759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Idiom</a:t>
            </a:r>
            <a:r>
              <a:rPr lang="en-US" dirty="0" smtClean="0"/>
              <a:t> (a group of words the meaning of which is difficult or impossible to understand from knowing the words considered separately): as easy as a pie, to crown it all, lame duck, red tape, bed of nail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Set expression </a:t>
            </a:r>
            <a:r>
              <a:rPr lang="en-US" dirty="0" smtClean="0"/>
              <a:t>(a group of words characterized by their stability, fixed and ready-made nature): at the beginning, at the end, get to the point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Semi-fixed combinations </a:t>
            </a:r>
            <a:r>
              <a:rPr lang="en-US" dirty="0" smtClean="0"/>
              <a:t>(groups of words permitting a certain substitution of their elements): </a:t>
            </a:r>
            <a:r>
              <a:rPr lang="en-US" dirty="0"/>
              <a:t>to go to the (cinema, theatre etc.), give a lift (ride)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Free phrases </a:t>
            </a:r>
            <a:r>
              <a:rPr lang="en-US" dirty="0" smtClean="0"/>
              <a:t>(group of words permitting substitution of any of its elements without semantic change in the other element or elements): She was not managing to cut much of a figure = to cut a poor figure (to be </a:t>
            </a:r>
            <a:r>
              <a:rPr lang="en-US" dirty="0" err="1" smtClean="0"/>
              <a:t>inimportant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Phraseological fusion </a:t>
            </a:r>
            <a:r>
              <a:rPr lang="en-US" dirty="0" smtClean="0"/>
              <a:t>(word combinations in which the meaning of components is completely absorbed by the meaning of the whole by its expressiveness or emotional background): tit for tat, to and fro, apples and oranges, under the rose, once in a blue moon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Phraseological unity </a:t>
            </a:r>
            <a:r>
              <a:rPr lang="en-US" dirty="0" smtClean="0"/>
              <a:t>(word combinations the emotional quality of which is based on the image created by the </a:t>
            </a:r>
            <a:r>
              <a:rPr lang="en-US" dirty="0" smtClean="0"/>
              <a:t>whole; </a:t>
            </a:r>
            <a:r>
              <a:rPr lang="en-US" dirty="0"/>
              <a:t>may be easily translated and allow certain substitutions</a:t>
            </a:r>
            <a:r>
              <a:rPr lang="en-US" dirty="0" smtClean="0"/>
              <a:t>)</a:t>
            </a:r>
            <a:r>
              <a:rPr lang="en-US" dirty="0"/>
              <a:t> to know the way where the wind is blowing, to stick to </a:t>
            </a:r>
            <a:r>
              <a:rPr lang="en-US" dirty="0" err="1"/>
              <a:t>smb</a:t>
            </a:r>
            <a:r>
              <a:rPr lang="en-US" dirty="0"/>
              <a:t>.’s </a:t>
            </a:r>
            <a:r>
              <a:rPr lang="en-US" dirty="0" smtClean="0"/>
              <a:t>guns, as dead as a doornail, to beat blue and green (to beat black and blue), to come to one’s sense, to fall into rage</a:t>
            </a:r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271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phraseological units (CONT)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10131424" cy="3649134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Phraseological combinations </a:t>
            </a:r>
            <a:r>
              <a:rPr lang="en-US" dirty="0" smtClean="0"/>
              <a:t>(word groups containing one component used in its direct meaning while the other is used figuratively): to make an attempt, to make haste to offer an apology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Proverbs</a:t>
            </a:r>
            <a:r>
              <a:rPr lang="en-US" dirty="0" smtClean="0"/>
              <a:t> (a short familiar epigrammatic saying expressing a popular wisdom, a truth or a moral lesson in a concise and imaginative way): East or West home is best. The dog barks, the caravan goes. A road to hell is paved with good intensions.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Cliches</a:t>
            </a:r>
            <a:r>
              <a:rPr lang="en-US" dirty="0" smtClean="0"/>
              <a:t> (phrases that have lost their original expressiveness and became state): in terms of, under conditions that, best regards, avoid like plague, age before beauty</a:t>
            </a:r>
            <a:r>
              <a:rPr lang="en-US" smtClean="0"/>
              <a:t>, Pandora’s box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85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WORD-FORMATION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WORD-FORMATON is 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a branch of linguistics that is major in studying the formal structure of the word, its components and their meanings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086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WHAt</a:t>
            </a:r>
            <a:r>
              <a:rPr lang="en-US" dirty="0" smtClean="0"/>
              <a:t> is morpheme?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3158834" cy="36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MORPHEME is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574473" y="2142067"/>
            <a:ext cx="7242754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 minimal formal word component bases on the association of the given meaning with a given sound pattern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995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73727"/>
          </a:xfrm>
        </p:spPr>
        <p:txBody>
          <a:bodyPr/>
          <a:lstStyle/>
          <a:p>
            <a:pPr algn="ctr"/>
            <a:r>
              <a:rPr lang="en-US" dirty="0" smtClean="0"/>
              <a:t>Types of Morphemes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166754" y="3273136"/>
            <a:ext cx="3782291" cy="16417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MORPHEME</a:t>
            </a:r>
            <a:endParaRPr lang="ru-RU" dirty="0"/>
          </a:p>
        </p:txBody>
      </p:sp>
      <p:sp>
        <p:nvSpPr>
          <p:cNvPr id="7" name="Двойная волна 6"/>
          <p:cNvSpPr/>
          <p:nvPr/>
        </p:nvSpPr>
        <p:spPr>
          <a:xfrm rot="21439129">
            <a:off x="4998028" y="2358736"/>
            <a:ext cx="2244436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AFFIXES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275609" y="4342823"/>
            <a:ext cx="1963882" cy="998105"/>
          </a:xfrm>
          <a:prstGeom prst="doubleWave">
            <a:avLst>
              <a:gd name="adj1" fmla="val 6250"/>
              <a:gd name="adj2" fmla="val 4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dirty="0" smtClean="0"/>
              <a:t>       STEM</a:t>
            </a:r>
            <a:endParaRPr lang="ru-RU" dirty="0"/>
          </a:p>
        </p:txBody>
      </p:sp>
      <p:sp>
        <p:nvSpPr>
          <p:cNvPr id="9" name="Двойная волна 8"/>
          <p:cNvSpPr/>
          <p:nvPr/>
        </p:nvSpPr>
        <p:spPr>
          <a:xfrm rot="21416235">
            <a:off x="7949045" y="4447309"/>
            <a:ext cx="1724890" cy="924791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5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root?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1901534" cy="36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ROOT is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31573" y="2142067"/>
            <a:ext cx="7585654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semantic nucleus of a word with which no grammatical properties of this word are connected.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9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stem?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STEM is</a:t>
            </a:r>
            <a:endParaRPr lang="ru-RU" sz="4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a part of word that remains unchanged throughout its paradigm and to which the grammatical inflections and affixes are added.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b="1" dirty="0" smtClean="0"/>
              <a:t>boy</a:t>
            </a:r>
            <a:r>
              <a:rPr lang="en-US" dirty="0" smtClean="0"/>
              <a:t>-</a:t>
            </a:r>
            <a:r>
              <a:rPr lang="en-US" b="1" dirty="0" smtClean="0"/>
              <a:t>boy</a:t>
            </a:r>
            <a:r>
              <a:rPr lang="en-US" dirty="0" smtClean="0"/>
              <a:t>s-</a:t>
            </a:r>
            <a:r>
              <a:rPr lang="en-US" b="1" dirty="0" smtClean="0"/>
              <a:t>boy</a:t>
            </a:r>
            <a:r>
              <a:rPr lang="en-US" dirty="0" smtClean="0"/>
              <a:t>ish-</a:t>
            </a:r>
            <a:r>
              <a:rPr lang="en-US" b="1" dirty="0" smtClean="0"/>
              <a:t>boy</a:t>
            </a:r>
            <a:r>
              <a:rPr lang="en-US" dirty="0" smtClean="0"/>
              <a:t>hood;</a:t>
            </a:r>
          </a:p>
          <a:p>
            <a:pPr marL="0" indent="0">
              <a:buNone/>
            </a:pPr>
            <a:r>
              <a:rPr lang="en-US" b="1" dirty="0"/>
              <a:t>h</a:t>
            </a:r>
            <a:r>
              <a:rPr lang="en-US" b="1" dirty="0" smtClean="0"/>
              <a:t>appy</a:t>
            </a:r>
            <a:r>
              <a:rPr lang="en-US" dirty="0" smtClean="0"/>
              <a:t>-</a:t>
            </a:r>
            <a:r>
              <a:rPr lang="en-US" b="1" dirty="0" smtClean="0"/>
              <a:t>happi</a:t>
            </a:r>
            <a:r>
              <a:rPr lang="en-US" dirty="0" smtClean="0"/>
              <a:t>ness, </a:t>
            </a:r>
            <a:r>
              <a:rPr lang="en-US" b="1" dirty="0" smtClean="0"/>
              <a:t>happy</a:t>
            </a:r>
            <a:r>
              <a:rPr lang="en-US" dirty="0" smtClean="0"/>
              <a:t>-unhappy-un</a:t>
            </a:r>
            <a:r>
              <a:rPr lang="en-US" b="1" dirty="0" smtClean="0"/>
              <a:t>happi</a:t>
            </a:r>
            <a:r>
              <a:rPr lang="en-US" dirty="0" smtClean="0"/>
              <a:t>ness</a:t>
            </a:r>
          </a:p>
          <a:p>
            <a:pPr marL="0" indent="0">
              <a:buNone/>
            </a:pPr>
            <a:r>
              <a:rPr lang="en-US" b="1" dirty="0" smtClean="0"/>
              <a:t>drama</a:t>
            </a:r>
            <a:r>
              <a:rPr lang="en-US" dirty="0" smtClean="0"/>
              <a:t>-</a:t>
            </a:r>
            <a:r>
              <a:rPr lang="en-US" b="1" dirty="0" smtClean="0"/>
              <a:t>drama</a:t>
            </a:r>
            <a:r>
              <a:rPr lang="en-US" dirty="0" smtClean="0"/>
              <a:t>tic-</a:t>
            </a:r>
            <a:r>
              <a:rPr lang="en-US" b="1" dirty="0" err="1" smtClean="0"/>
              <a:t>drama</a:t>
            </a:r>
            <a:r>
              <a:rPr lang="en-US" dirty="0" err="1" smtClean="0"/>
              <a:t>tical</a:t>
            </a:r>
            <a:r>
              <a:rPr lang="en-US" dirty="0" smtClean="0"/>
              <a:t>-non</a:t>
            </a:r>
            <a:r>
              <a:rPr lang="en-US" b="1" dirty="0" smtClean="0"/>
              <a:t>drama</a:t>
            </a:r>
            <a:r>
              <a:rPr lang="en-US" dirty="0" smtClean="0"/>
              <a:t>tic-</a:t>
            </a:r>
            <a:r>
              <a:rPr lang="en-US" dirty="0" err="1" smtClean="0"/>
              <a:t>non</a:t>
            </a:r>
            <a:r>
              <a:rPr lang="en-US" b="1" dirty="0" err="1" smtClean="0"/>
              <a:t>drama</a:t>
            </a:r>
            <a:r>
              <a:rPr lang="en-US" dirty="0" err="1" smtClean="0"/>
              <a:t>tical</a:t>
            </a:r>
            <a:r>
              <a:rPr lang="en-US" dirty="0" smtClean="0"/>
              <a:t>-</a:t>
            </a:r>
            <a:r>
              <a:rPr lang="en-US" b="1" dirty="0" err="1" smtClean="0"/>
              <a:t>drama</a:t>
            </a:r>
            <a:r>
              <a:rPr lang="en-US" dirty="0" err="1" smtClean="0"/>
              <a:t>tism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9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affix?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1963880" cy="36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AFFIX is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71800" y="2142067"/>
            <a:ext cx="7845427" cy="364913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 minimal word component that possesses its own lexical and grammatical meaning that gives the extra-</a:t>
            </a:r>
            <a:r>
              <a:rPr lang="en-US" sz="2800" dirty="0" err="1" smtClean="0"/>
              <a:t>semantical</a:t>
            </a:r>
            <a:r>
              <a:rPr lang="en-US" sz="2800" dirty="0" smtClean="0"/>
              <a:t> components to the word and determines its grammatical properties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.g. poet-poetess, waiter-waitress, do-does, pretty-prettier-prettiest, make-remake-unmake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7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affixes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15044" y="2065867"/>
            <a:ext cx="16729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ffixes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65408" y="3047999"/>
            <a:ext cx="9975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prefix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252748" y="3270442"/>
            <a:ext cx="997528" cy="910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suffix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538852" y="3047999"/>
            <a:ext cx="11430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infix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2462935" y="2523067"/>
            <a:ext cx="2452109" cy="5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4"/>
            <a:endCxn id="6" idx="0"/>
          </p:cNvCxnSpPr>
          <p:nvPr/>
        </p:nvCxnSpPr>
        <p:spPr>
          <a:xfrm flipH="1">
            <a:off x="5751512" y="2980267"/>
            <a:ext cx="1" cy="290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6"/>
          </p:cNvCxnSpPr>
          <p:nvPr/>
        </p:nvCxnSpPr>
        <p:spPr>
          <a:xfrm>
            <a:off x="6587981" y="2523067"/>
            <a:ext cx="2950871" cy="5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Горизонтальный свиток 13"/>
          <p:cNvSpPr/>
          <p:nvPr/>
        </p:nvSpPr>
        <p:spPr>
          <a:xfrm>
            <a:off x="405245" y="4427895"/>
            <a:ext cx="324196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derivational morpheme standing before the root and modifying its meaning</a:t>
            </a:r>
            <a:endParaRPr lang="ru-RU" dirty="0"/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3938155" y="4568536"/>
            <a:ext cx="393815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derivational morpheme </a:t>
            </a:r>
            <a:r>
              <a:rPr lang="en-US" dirty="0" smtClean="0"/>
              <a:t>following the stem and forming a new derivative in a different part of speech</a:t>
            </a:r>
            <a:endParaRPr lang="ru-RU" dirty="0"/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8478980" y="4427895"/>
            <a:ext cx="326274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n affix placed within the word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5" idx="2"/>
          </p:cNvCxnSpPr>
          <p:nvPr/>
        </p:nvCxnSpPr>
        <p:spPr>
          <a:xfrm flipH="1">
            <a:off x="1964171" y="3962399"/>
            <a:ext cx="1" cy="606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 flipH="1">
            <a:off x="5751511" y="4180608"/>
            <a:ext cx="1" cy="495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  <a:endCxn id="17" idx="0"/>
          </p:cNvCxnSpPr>
          <p:nvPr/>
        </p:nvCxnSpPr>
        <p:spPr>
          <a:xfrm flipH="1">
            <a:off x="10110352" y="3962399"/>
            <a:ext cx="1" cy="594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9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363</TotalTime>
  <Words>1657</Words>
  <Application>Microsoft Office PowerPoint</Application>
  <PresentationFormat>Широкоэкранный</PresentationFormat>
  <Paragraphs>182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Небеса</vt:lpstr>
      <vt:lpstr>COURSE IN ENGLISH LEXICOLOGY</vt:lpstr>
      <vt:lpstr>COURSE Literature</vt:lpstr>
      <vt:lpstr>WORD-FORMATION</vt:lpstr>
      <vt:lpstr>WHAt is morpheme?</vt:lpstr>
      <vt:lpstr>Types of Morphemes</vt:lpstr>
      <vt:lpstr>What is root?</vt:lpstr>
      <vt:lpstr>What is stem?</vt:lpstr>
      <vt:lpstr>What is affix?</vt:lpstr>
      <vt:lpstr>Types of affixes</vt:lpstr>
      <vt:lpstr>Ways of word-formation</vt:lpstr>
      <vt:lpstr>Ways of word-formation (cont.)</vt:lpstr>
      <vt:lpstr>What is polysemy?</vt:lpstr>
      <vt:lpstr>How does polysemy develop?</vt:lpstr>
      <vt:lpstr>WHAT IS HOMONIMY?</vt:lpstr>
      <vt:lpstr>WHAT ARE HOMOPHONES?</vt:lpstr>
      <vt:lpstr>WHAT ARE HOMOGRAPHS?</vt:lpstr>
      <vt:lpstr>What is synonymy?</vt:lpstr>
      <vt:lpstr>TYPES OF SYNONYMS</vt:lpstr>
      <vt:lpstr>TYPES OF SYNONYMS (CONT.)</vt:lpstr>
      <vt:lpstr>What is antonymy?</vt:lpstr>
      <vt:lpstr>TYPES OF ANTONYMS</vt:lpstr>
      <vt:lpstr>WHAT IS HYPONYMY?</vt:lpstr>
      <vt:lpstr>WHAT IS PHRASEOLOGY?</vt:lpstr>
      <vt:lpstr>What is phraseological unit?</vt:lpstr>
      <vt:lpstr>TYPES OF PHRASEOLOGICAL UNITS</vt:lpstr>
      <vt:lpstr>Types of phraseological units (CONT)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 ENGLISH LEXICOLOGY</dc:title>
  <dc:creator>ЫФГКЩ</dc:creator>
  <cp:lastModifiedBy>ЫФГКЩ</cp:lastModifiedBy>
  <cp:revision>104</cp:revision>
  <dcterms:created xsi:type="dcterms:W3CDTF">2014-02-24T13:39:51Z</dcterms:created>
  <dcterms:modified xsi:type="dcterms:W3CDTF">2014-02-27T14:28:27Z</dcterms:modified>
</cp:coreProperties>
</file>